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325" r:id="rId2"/>
    <p:sldId id="333" r:id="rId3"/>
    <p:sldId id="332" r:id="rId4"/>
    <p:sldId id="258" r:id="rId5"/>
    <p:sldId id="331" r:id="rId6"/>
    <p:sldId id="257" r:id="rId7"/>
    <p:sldId id="329" r:id="rId8"/>
    <p:sldId id="334" r:id="rId9"/>
    <p:sldId id="262" r:id="rId10"/>
    <p:sldId id="263" r:id="rId11"/>
    <p:sldId id="264" r:id="rId12"/>
    <p:sldId id="265" r:id="rId13"/>
    <p:sldId id="267" r:id="rId14"/>
    <p:sldId id="271" r:id="rId15"/>
    <p:sldId id="276" r:id="rId16"/>
    <p:sldId id="284" r:id="rId17"/>
    <p:sldId id="338" r:id="rId18"/>
    <p:sldId id="336" r:id="rId19"/>
    <p:sldId id="337" r:id="rId20"/>
    <p:sldId id="335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990033"/>
    <a:srgbClr val="FF9933"/>
    <a:srgbClr val="0000FF"/>
    <a:srgbClr val="FF6600"/>
    <a:srgbClr val="FF3300"/>
    <a:srgbClr val="6666FF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-110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6BFA97-FEA8-412D-8F06-83211B6B4F02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F90DF-8E2E-423B-AFAB-83226405E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8FB15A-2C07-456B-9869-E8BE502AB60B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09C70D-B902-4008-8BE1-C641E3342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3C0E5-D80F-4145-BAB2-C4F50F3301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z="8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707C7-FF1B-46FA-B059-A0F7C1DACC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68094-5CC7-436B-B5EF-4D3617E3FD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2EA6A-62F6-4300-8659-ABFFDA123E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00099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7F6687-6C18-47F7-8B49-77D256091C4E}" type="slidenum">
              <a:rPr lang="sl-SI" sz="1200"/>
              <a:pPr algn="r"/>
              <a:t>17</a:t>
            </a:fld>
            <a:endParaRPr lang="sl-SI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3B4771-06BD-4929-B271-20291A352507}" type="slidenum">
              <a:rPr lang="en-US" sz="1200">
                <a:latin typeface="+mn-lt"/>
              </a:rPr>
              <a:pPr algn="r">
                <a:defRPr/>
              </a:pPr>
              <a:t>18</a:t>
            </a:fld>
            <a:endParaRPr lang="en-US" sz="1200">
              <a:latin typeface="+mn-lt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00099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A57238A-9BDB-4BA8-94DF-616A4AC1D4B8}" type="slidenum">
              <a:rPr lang="en-US" sz="1200">
                <a:latin typeface="+mn-lt"/>
              </a:rPr>
              <a:pPr algn="r">
                <a:defRPr/>
              </a:pPr>
              <a:t>19</a:t>
            </a:fld>
            <a:endParaRPr lang="en-US" sz="1200">
              <a:latin typeface="+mn-lt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00099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7D51DC-094C-4C9A-8797-3CFCE1F3F78A}" type="slidenum">
              <a:rPr lang="sl-SI" sz="1200"/>
              <a:pPr algn="r"/>
              <a:t>3</a:t>
            </a:fld>
            <a:endParaRPr lang="sl-SI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smtClean="0"/>
              <a:t>Recreational System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6D8FE-B185-40A8-9A09-BE3496889F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344993-EFCD-4B58-9AC6-E799E8BB40AA}" type="slidenum">
              <a:rPr lang="sl-SI" sz="1200"/>
              <a:pPr algn="r"/>
              <a:t>5</a:t>
            </a:fld>
            <a:endParaRPr lang="sl-SI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C9281-B7B6-48A7-93A8-170B9B7AB6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z="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4553E4-2DD0-479D-A322-4F48AF5D9A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z="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12ABA-AEEA-40F0-AD83-26C2B401DB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z="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BB464-542C-4D9B-934B-5276969C5D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sz="8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BCBC6-3F28-4704-8A8B-B16B00CF6F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558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1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3317875" y="4152900"/>
            <a:ext cx="5489575" cy="596900"/>
          </a:xfrm>
        </p:spPr>
        <p:txBody>
          <a:bodyPr lIns="91440" tIns="45720" bIns="45720" anchor="b"/>
          <a:lstStyle>
            <a:lvl1pPr>
              <a:defRPr sz="1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3319463" y="4572000"/>
            <a:ext cx="5487987" cy="474663"/>
          </a:xfrm>
        </p:spPr>
        <p:txBody>
          <a:bodyPr rIns="0" anchor="b"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400425" y="5889625"/>
            <a:ext cx="372586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5B5B5B"/>
                </a:solidFill>
                <a:latin typeface="+mn-lt"/>
              </a:defRPr>
            </a:lvl1pPr>
          </a:lstStyle>
          <a:p>
            <a:pPr>
              <a:defRPr/>
            </a:pPr>
            <a:fld id="{24585B34-5F06-409B-BA08-B7E5969BBBF0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558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80C9C9-D540-4FF2-975D-822601924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558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9B89CB-8185-4630-BC48-6B960EE7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2" descr="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763"/>
            <a:ext cx="914558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457200"/>
            <a:ext cx="7194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0" rIns="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0600" y="6350000"/>
            <a:ext cx="756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5B5B5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7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1909763" algn="l"/>
        </a:tabLst>
        <a:defRPr sz="1600" b="1">
          <a:solidFill>
            <a:srgbClr val="5B5B5B"/>
          </a:solidFill>
          <a:latin typeface="Arial" charset="0"/>
        </a:defRPr>
      </a:lvl9pPr>
    </p:titleStyle>
    <p:bodyStyle>
      <a:lvl1pPr marL="342900" indent="-342900" algn="l" defTabSz="569913" rtl="0" eaLnBrk="0" fontAlgn="base" hangingPunct="0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buChar char="•"/>
        <a:tabLst>
          <a:tab pos="95250" algn="l"/>
        </a:tabLst>
        <a:defRPr sz="1400">
          <a:solidFill>
            <a:srgbClr val="5B5B5B"/>
          </a:solidFill>
          <a:latin typeface="+mn-lt"/>
          <a:ea typeface="+mn-ea"/>
          <a:cs typeface="+mn-cs"/>
        </a:defRPr>
      </a:lvl1pPr>
      <a:lvl2pPr marL="190500" indent="266700" algn="l" defTabSz="569913" rtl="0" eaLnBrk="0" fontAlgn="base" hangingPunct="0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buChar char="–"/>
        <a:tabLst>
          <a:tab pos="95250" algn="l"/>
        </a:tabLst>
        <a:defRPr sz="1400">
          <a:solidFill>
            <a:srgbClr val="5B5B5B"/>
          </a:solidFill>
          <a:latin typeface="+mn-lt"/>
        </a:defRPr>
      </a:lvl2pPr>
      <a:lvl3pPr marL="381000" indent="533400" algn="l" defTabSz="569913" rtl="0" eaLnBrk="0" fontAlgn="base" hangingPunct="0">
        <a:lnSpc>
          <a:spcPts val="2100"/>
        </a:lnSpc>
        <a:spcBef>
          <a:spcPct val="0"/>
        </a:spcBef>
        <a:spcAft>
          <a:spcPct val="0"/>
        </a:spcAft>
        <a:buSzPct val="90000"/>
        <a:buChar char="•"/>
        <a:tabLst>
          <a:tab pos="95250" algn="l"/>
        </a:tabLst>
        <a:defRPr sz="1400">
          <a:solidFill>
            <a:srgbClr val="5B5B5B"/>
          </a:solidFill>
          <a:latin typeface="+mn-lt"/>
        </a:defRPr>
      </a:lvl3pPr>
      <a:lvl4pPr marL="571500" indent="800100" algn="l" defTabSz="569913" rtl="0" eaLnBrk="0" fontAlgn="base" hangingPunct="0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buChar char="–"/>
        <a:tabLst>
          <a:tab pos="95250" algn="l"/>
        </a:tabLst>
        <a:defRPr sz="1400">
          <a:solidFill>
            <a:srgbClr val="5B5B5B"/>
          </a:solidFill>
          <a:latin typeface="+mn-lt"/>
        </a:defRPr>
      </a:lvl4pPr>
      <a:lvl5pPr marL="762000" indent="1066800" algn="l" defTabSz="569913" rtl="0" eaLnBrk="0" fontAlgn="base" hangingPunct="0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buChar char="»"/>
        <a:tabLst>
          <a:tab pos="95250" algn="l"/>
        </a:tabLst>
        <a:defRPr sz="1400">
          <a:solidFill>
            <a:srgbClr val="5B5B5B"/>
          </a:solidFill>
          <a:latin typeface="+mn-lt"/>
        </a:defRPr>
      </a:lvl5pPr>
      <a:lvl6pPr marL="1219200" algn="l" defTabSz="569913" rtl="0" eaLnBrk="1" fontAlgn="base" hangingPunct="1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tabLst>
          <a:tab pos="95250" algn="l"/>
        </a:tabLst>
        <a:defRPr sz="1400">
          <a:solidFill>
            <a:srgbClr val="5B5B5B"/>
          </a:solidFill>
          <a:latin typeface="+mn-lt"/>
        </a:defRPr>
      </a:lvl6pPr>
      <a:lvl7pPr marL="1676400" algn="l" defTabSz="569913" rtl="0" eaLnBrk="1" fontAlgn="base" hangingPunct="1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tabLst>
          <a:tab pos="95250" algn="l"/>
        </a:tabLst>
        <a:defRPr sz="1400">
          <a:solidFill>
            <a:srgbClr val="5B5B5B"/>
          </a:solidFill>
          <a:latin typeface="+mn-lt"/>
        </a:defRPr>
      </a:lvl7pPr>
      <a:lvl8pPr marL="2133600" algn="l" defTabSz="569913" rtl="0" eaLnBrk="1" fontAlgn="base" hangingPunct="1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tabLst>
          <a:tab pos="95250" algn="l"/>
        </a:tabLst>
        <a:defRPr sz="1400">
          <a:solidFill>
            <a:srgbClr val="5B5B5B"/>
          </a:solidFill>
          <a:latin typeface="+mn-lt"/>
        </a:defRPr>
      </a:lvl8pPr>
      <a:lvl9pPr marL="2590800" algn="l" defTabSz="569913" rtl="0" eaLnBrk="1" fontAlgn="base" hangingPunct="1">
        <a:lnSpc>
          <a:spcPts val="2100"/>
        </a:lnSpc>
        <a:spcBef>
          <a:spcPct val="0"/>
        </a:spcBef>
        <a:spcAft>
          <a:spcPct val="0"/>
        </a:spcAft>
        <a:buClr>
          <a:srgbClr val="006BB2"/>
        </a:buClr>
        <a:buSzPct val="85000"/>
        <a:tabLst>
          <a:tab pos="95250" algn="l"/>
        </a:tabLst>
        <a:defRPr sz="1400">
          <a:solidFill>
            <a:srgbClr val="5B5B5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illustrated.cnn.com/football/college/2000/bowls/news/2000/12/27/galleryfurniture_gamer_ap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hyperlink" Target="http://www.marumushi.com/apps/newsmap/newsmap.cf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971800"/>
            <a:ext cx="6934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n-US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n-US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  <a:t>   </a:t>
            </a:r>
            <a:b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</a:br>
            <a: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  <a:t>           </a:t>
            </a:r>
            <a:b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</a:br>
            <a: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  <a:t>   </a:t>
            </a:r>
            <a:b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</a:br>
            <a: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  <a:t>               Be </a:t>
            </a:r>
            <a:r>
              <a:rPr lang="en-US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CLOSE</a:t>
            </a:r>
            <a:r>
              <a:rPr lang="en-US" sz="3600" smtClean="0">
                <a:solidFill>
                  <a:srgbClr val="990033"/>
                </a:solidFill>
                <a:latin typeface="Trebuchet MS" pitchFamily="34" charset="0"/>
              </a:rPr>
              <a:t> to </a:t>
            </a:r>
            <a:r>
              <a:rPr lang="en-US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RISKS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6096000"/>
            <a:ext cx="3659188" cy="4746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smtClean="0">
                <a:solidFill>
                  <a:srgbClr val="990033"/>
                </a:solidFill>
                <a:latin typeface="Trebuchet MS" pitchFamily="34" charset="0"/>
              </a:rPr>
              <a:t>   </a:t>
            </a:r>
            <a:r>
              <a:rPr lang="en-US" sz="2400" b="1" smtClean="0">
                <a:solidFill>
                  <a:schemeClr val="tx1"/>
                </a:solidFill>
                <a:latin typeface="Trebuchet MS" pitchFamily="34" charset="0"/>
              </a:rPr>
              <a:t>Tashkent, April 2011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5105400"/>
            <a:ext cx="2897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b"/>
          <a:lstStyle/>
          <a:p>
            <a:pPr defTabSz="569913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endParaRPr lang="en-US" sz="14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57200"/>
            <a:ext cx="883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NTERPRISE  </a:t>
            </a:r>
            <a:r>
              <a:rPr lang="en-GB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ISK  </a:t>
            </a:r>
            <a:r>
              <a:rPr lang="en-GB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ANAGEMENT</a:t>
            </a:r>
          </a:p>
          <a:p>
            <a:pPr>
              <a:defRPr/>
            </a:pPr>
            <a:endParaRPr lang="en-US" sz="36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194550" cy="86995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E.R.M. – BASIC DEFINITIONS</a:t>
            </a:r>
            <a:endParaRPr lang="en-US" sz="32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229600" cy="45720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GB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RISK REGISTER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Describes the nature and provides the assessment of the likelihood and potential impact of a range of different risks that may directly affect the organization.</a:t>
            </a: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GB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RISK CONTROL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The corporate response to treating identified risks.</a:t>
            </a: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GB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SILO RISK MANAGEMENT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The management of a specific risk by a specific function using its own tools and applications without regard to or communication with other business lines.</a:t>
            </a:r>
            <a:endParaRPr lang="el-GR" sz="200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/>
            </a:r>
            <a:b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</a:b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PARTICIPANS IN AN E.R.M. PROGRAM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524000"/>
            <a:ext cx="8458200" cy="49530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STRATEGIC PLANNIG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Identify any external threats and competitive opportunities.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Identify the strategic objectives of the organization that will serve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to define the risk appetite of the organization</a:t>
            </a:r>
            <a:r>
              <a:rPr lang="en-US" sz="160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ACCOUNTING / FINANCIAL CONTROL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Identify financial reporting risks and asset valuation risks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LEGAL DEPARTMENT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Litigation management and analysis of emerging legal trends that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may affect the Company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OPERATION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Ensuring the day – to – day running of the Company</a:t>
            </a:r>
            <a:r>
              <a:rPr lang="el-GR" sz="2000" smtClean="0">
                <a:latin typeface="Trebuchet MS" pitchFamily="34" charset="0"/>
              </a:rPr>
              <a:t> </a:t>
            </a:r>
            <a:endParaRPr lang="en-US" sz="2000" smtClean="0"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194550" cy="8699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/>
            </a:r>
            <a:b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</a:br>
            <a:endParaRPr lang="en-US" sz="2800" smtClean="0">
              <a:solidFill>
                <a:srgbClr val="606060"/>
              </a:solidFill>
              <a:latin typeface="Trebuchet MS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229600" cy="52578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IT DEPARTMENT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Identify potential hazards, backup problems, data security leaks, etc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000" smtClean="0"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CUSTOMER SERVICE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Ensuring prompt and proper customer complaint handling and timely reporting of complaint causes to operations and other departments for resolution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000" smtClean="0">
              <a:solidFill>
                <a:srgbClr val="FF9900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ACTUARIAL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Reserving, Pricing, Capital Modeling, Dynamic Financial Analysis, Retention Analysis, Stress Testing, etc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INTERNAL AUDIT</a:t>
            </a:r>
          </a:p>
          <a:p>
            <a:pPr marL="0" indent="0" algn="just" eaLnBrk="1" hangingPunct="1">
              <a:lnSpc>
                <a:spcPct val="100000"/>
              </a:lnSpc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Audit the risk management process</a:t>
            </a: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00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0" rIns="0" bIns="45710"/>
          <a:lstStyle/>
          <a:p>
            <a:pPr>
              <a:tabLst>
                <a:tab pos="1909763" algn="l"/>
              </a:tabLst>
              <a:defRPr/>
            </a:pPr>
            <a:r>
              <a:rPr lang="en-US" sz="2800" b="1">
                <a:solidFill>
                  <a:srgbClr val="606060"/>
                </a:solidFill>
                <a:latin typeface="Trebuchet MS" pitchFamily="34" charset="0"/>
              </a:rPr>
              <a:t/>
            </a:r>
            <a:br>
              <a:rPr lang="en-US" sz="2800" b="1">
                <a:solidFill>
                  <a:srgbClr val="606060"/>
                </a:solidFill>
                <a:latin typeface="Trebuchet MS" pitchFamily="34" charset="0"/>
              </a:rPr>
            </a:b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PARTICIPANS IN AN E.R.M. PROGRAM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042275" cy="869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/>
            </a:r>
            <a:b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</a:b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>       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THE NEED FOR E.R.M.?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3434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Clr>
                <a:srgbClr val="FF6600"/>
              </a:buClr>
              <a:buFontTx/>
              <a:buNone/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Clr>
                <a:srgbClr val="FF6600"/>
              </a:buClr>
              <a:defRPr/>
            </a:pP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Helps organizations 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identify, analyze, manage and monitor risks</a:t>
            </a: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 comprehensively</a:t>
            </a:r>
          </a:p>
          <a:p>
            <a:pPr marL="0" indent="0" algn="just" eaLnBrk="1" hangingPunct="1">
              <a:lnSpc>
                <a:spcPct val="100000"/>
              </a:lnSpc>
              <a:buClr>
                <a:srgbClr val="FF6600"/>
              </a:buClr>
              <a:buFontTx/>
              <a:buNone/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Clr>
                <a:srgbClr val="FF6600"/>
              </a:buClr>
              <a:defRPr/>
            </a:pP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 Focus on the strategic analysis of risk throughout an organization</a:t>
            </a:r>
          </a:p>
          <a:p>
            <a:pPr marL="0" indent="0" algn="just" eaLnBrk="1" hangingPunct="1">
              <a:lnSpc>
                <a:spcPct val="100000"/>
              </a:lnSpc>
              <a:buClr>
                <a:srgbClr val="FF6600"/>
              </a:buClr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Clr>
                <a:srgbClr val="FF6600"/>
              </a:buClr>
              <a:defRPr/>
            </a:pPr>
            <a:r>
              <a:rPr lang="en-US" sz="2400" b="1" i="1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Helps align the organization’s </a:t>
            </a:r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RISK APPETITE</a:t>
            </a: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 with its overall business strategy, deciding how much </a:t>
            </a:r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UNCERTAINTY </a:t>
            </a: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is acceptable and how much could actually add value</a:t>
            </a:r>
            <a:endParaRPr lang="en-GB" sz="240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194550" cy="8699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rgbClr val="006600"/>
                </a:solidFill>
                <a:latin typeface="Trebuchet MS" pitchFamily="34" charset="0"/>
              </a:rPr>
              <a:t/>
            </a:r>
            <a:br>
              <a:rPr lang="en-US" sz="3400" smtClean="0">
                <a:solidFill>
                  <a:srgbClr val="006600"/>
                </a:solidFill>
                <a:latin typeface="Trebuchet MS" pitchFamily="34" charset="0"/>
              </a:rPr>
            </a:br>
            <a:r>
              <a:rPr lang="en-US" sz="3400" smtClean="0">
                <a:solidFill>
                  <a:srgbClr val="006600"/>
                </a:solidFill>
                <a:latin typeface="Trebuchet MS" pitchFamily="34" charset="0"/>
              </a:rPr>
              <a:t>       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GOAL OF E.R.M.?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153400" cy="4525963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To help preserve and enhance / create value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accomplished by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GB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providing the organization with 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better RISK information</a:t>
            </a: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             that can lead to improved 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DECISION</a:t>
            </a:r>
            <a:r>
              <a:rPr lang="en-US" sz="240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making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  <a:defRPr/>
            </a:pPr>
            <a:endParaRPr lang="en-US" sz="24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40964" name="Picture 4" descr="bal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0025"/>
            <a:ext cx="1752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/>
            </a:r>
            <a:b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</a:b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>               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E.R.M. CHALLENGES</a:t>
            </a:r>
          </a:p>
        </p:txBody>
      </p:sp>
      <p:sp>
        <p:nvSpPr>
          <p:cNvPr id="55299" name="Rectangle 30"/>
          <p:cNvSpPr>
            <a:spLocks noGrp="1" noChangeArrowheads="1"/>
          </p:cNvSpPr>
          <p:nvPr>
            <p:ph sz="quarter" idx="1"/>
          </p:nvPr>
        </p:nvSpPr>
        <p:spPr>
          <a:xfrm>
            <a:off x="0" y="1524000"/>
            <a:ext cx="8839200" cy="5029200"/>
          </a:xfrm>
        </p:spPr>
        <p:txBody>
          <a:bodyPr/>
          <a:lstStyle/>
          <a:p>
            <a:pPr marL="0" indent="0" algn="just" eaLnBrk="1" hangingPunct="1">
              <a:buClr>
                <a:srgbClr val="FF6600"/>
              </a:buClr>
              <a:defRPr/>
            </a:pPr>
            <a:endParaRPr lang="en-GB" sz="2000" smtClean="0">
              <a:latin typeface="Trebuchet MS" pitchFamily="34" charset="0"/>
            </a:endParaRPr>
          </a:p>
          <a:p>
            <a:pPr marL="0" indent="0" algn="just" eaLnBrk="1" hangingPunct="1">
              <a:buClr>
                <a:srgbClr val="FF6600"/>
              </a:buClr>
              <a:defRPr/>
            </a:pPr>
            <a:r>
              <a:rPr lang="en-GB" sz="2000" smtClean="0">
                <a:latin typeface="Trebuchet MS" pitchFamily="34" charset="0"/>
              </a:rPr>
              <a:t>    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Embedding the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risk management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culture</a:t>
            </a:r>
          </a:p>
          <a:p>
            <a:pPr marL="0" indent="0" algn="just" eaLnBrk="1" hangingPunct="1">
              <a:buClr>
                <a:srgbClr val="FF6600"/>
              </a:buClr>
              <a:buFontTx/>
              <a:buNone/>
              <a:defRPr/>
            </a:pPr>
            <a:endParaRPr lang="en-GB" sz="2000" b="1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buClr>
                <a:srgbClr val="FF6600"/>
              </a:buClr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Obtaining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buy-in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from the board, senior management, </a:t>
            </a:r>
          </a:p>
          <a:p>
            <a:pPr marL="0" indent="0" algn="just" eaLnBrk="1" hangingPunct="1">
              <a:buClr>
                <a:srgbClr val="FF6600"/>
              </a:buClr>
              <a:buFontTx/>
              <a:buNone/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  business unit management, and staff</a:t>
            </a:r>
          </a:p>
          <a:p>
            <a:pPr marL="0" indent="0" algn="just" eaLnBrk="1" hangingPunct="1">
              <a:buClr>
                <a:srgbClr val="FF6600"/>
              </a:buClr>
              <a:buFontTx/>
              <a:buNone/>
              <a:defRPr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buClr>
                <a:srgbClr val="FF6600"/>
              </a:buClr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 Ensuring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widespread understanding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and the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involvement of all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marL="0" indent="0" algn="just" eaLnBrk="1" hangingPunct="1">
              <a:buClr>
                <a:srgbClr val="FF6600"/>
              </a:buClr>
              <a:buFontTx/>
              <a:buNone/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  business units</a:t>
            </a:r>
          </a:p>
          <a:p>
            <a:pPr marL="0" indent="0" algn="just" eaLnBrk="1" hangingPunct="1">
              <a:buClr>
                <a:srgbClr val="FF6600"/>
              </a:buClr>
              <a:buFontTx/>
              <a:buNone/>
              <a:defRPr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buClr>
                <a:srgbClr val="FF6600"/>
              </a:buClr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Ensuring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consistent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risk profiling and risk management reporting</a:t>
            </a:r>
          </a:p>
          <a:p>
            <a:pPr marL="0" indent="0" algn="just" eaLnBrk="1" hangingPunct="1">
              <a:buClr>
                <a:srgbClr val="FF6600"/>
              </a:buClr>
              <a:buFontTx/>
              <a:buNone/>
              <a:defRPr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buClr>
                <a:srgbClr val="FF6600"/>
              </a:buClr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Adhering to continuously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changing regulatory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environments </a:t>
            </a:r>
          </a:p>
          <a:p>
            <a:pPr marL="0" indent="0" algn="just" eaLnBrk="1" hangingPunct="1">
              <a:buClr>
                <a:srgbClr val="FF6600"/>
              </a:buClr>
              <a:buFontTx/>
              <a:buNone/>
              <a:defRPr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buClr>
                <a:srgbClr val="FF6600"/>
              </a:buClr>
              <a:defRPr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Acknowledging that we are </a:t>
            </a:r>
            <a:r>
              <a:rPr lang="en-GB" sz="2000" b="1" smtClean="0">
                <a:solidFill>
                  <a:schemeClr val="tx1"/>
                </a:solidFill>
                <a:latin typeface="Trebuchet MS" pitchFamily="34" charset="0"/>
              </a:rPr>
              <a:t>managing risks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in a </a:t>
            </a:r>
            <a:r>
              <a:rPr lang="en-GB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Dynamic and </a:t>
            </a:r>
          </a:p>
          <a:p>
            <a:pPr marL="0" indent="0" eaLnBrk="1" hangingPunct="1">
              <a:buClr>
                <a:srgbClr val="FF6600"/>
              </a:buClr>
              <a:buFontTx/>
              <a:buNone/>
              <a:defRPr/>
            </a:pPr>
            <a:r>
              <a:rPr lang="en-GB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    Uncertain World</a:t>
            </a:r>
            <a:r>
              <a:rPr lang="en-GB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n-GB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lang="el-GR" sz="2000" b="1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94550" cy="869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/>
            </a:r>
            <a:b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</a:b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MUST BE DONE?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8458200" cy="4876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latin typeface="Trebuchet MS" pitchFamily="34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Define the risk universe - our set of risks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Agree on a common risk language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Embark on a risk education process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Assess the current state of risk awareness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Define risk appetite and set levels of risk tolerance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Assess risks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Identify and evaluate any existing controls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Decide appropriate risk responses (accept, avoid, share, mitigate) to    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  <a:buFontTx/>
              <a:buNone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  each of the risks in our risk portfolio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 Integrate controls with responses</a:t>
            </a:r>
          </a:p>
          <a:p>
            <a:pPr marL="0" indent="0" eaLnBrk="1" hangingPunct="1">
              <a:lnSpc>
                <a:spcPct val="150000"/>
              </a:lnSpc>
              <a:buClr>
                <a:srgbClr val="FF6600"/>
              </a:buClr>
            </a:pPr>
            <a:endParaRPr lang="en-US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v"/>
            </a:pPr>
            <a:endParaRPr lang="en-US" sz="2000" smtClean="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2438400" y="2209800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14300">
              <a:spcBef>
                <a:spcPct val="20000"/>
              </a:spcBef>
            </a:pPr>
            <a:endParaRPr lang="en-US">
              <a:solidFill>
                <a:srgbClr val="000099"/>
              </a:solidFill>
              <a:latin typeface="Trebuchet MS" pitchFamily="34" charset="0"/>
            </a:endParaRPr>
          </a:p>
          <a:p>
            <a:pPr algn="ctr" defTabSz="114300">
              <a:spcBef>
                <a:spcPct val="20000"/>
              </a:spcBef>
            </a:pPr>
            <a:endParaRPr lang="en-US" sz="3600">
              <a:solidFill>
                <a:srgbClr val="000099"/>
              </a:solidFill>
              <a:latin typeface="Trebuchet MS" pitchFamily="34" charset="0"/>
            </a:endParaRPr>
          </a:p>
          <a:p>
            <a:pPr algn="ctr" defTabSz="114300">
              <a:spcBef>
                <a:spcPct val="20000"/>
              </a:spcBef>
            </a:pPr>
            <a:endParaRPr lang="en-US" sz="3200">
              <a:solidFill>
                <a:srgbClr val="000099"/>
              </a:solidFill>
              <a:latin typeface="Trebuchet MS" pitchFamily="34" charset="0"/>
            </a:endParaRPr>
          </a:p>
          <a:p>
            <a:pPr algn="ctr" defTabSz="114300">
              <a:spcBef>
                <a:spcPct val="20000"/>
              </a:spcBef>
            </a:pPr>
            <a:endParaRPr lang="en-GB" sz="3600">
              <a:solidFill>
                <a:srgbClr val="000099"/>
              </a:solidFill>
              <a:latin typeface="Trebuchet MS" pitchFamily="34" charset="0"/>
            </a:endParaRPr>
          </a:p>
          <a:p>
            <a:pPr algn="ctr" defTabSz="114300">
              <a:spcBef>
                <a:spcPct val="20000"/>
              </a:spcBef>
            </a:pPr>
            <a:endParaRPr lang="en-US" sz="240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257800" y="15240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0099"/>
                </a:solidFill>
                <a:latin typeface="Trebuchet MS" pitchFamily="34" charset="0"/>
              </a:rPr>
              <a:t>	</a:t>
            </a:r>
            <a:endParaRPr lang="en-US" sz="1600">
              <a:solidFill>
                <a:srgbClr val="000099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2362200" y="2514600"/>
            <a:ext cx="4537075" cy="266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l-SI" sz="48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E.R.M.</a:t>
            </a:r>
            <a:endParaRPr lang="fr-FR" sz="4800" b="1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0" y="5334000"/>
            <a:ext cx="399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b="1">
                <a:latin typeface="Tahoma" pitchFamily="34" charset="0"/>
                <a:cs typeface="Arial" charset="0"/>
              </a:rPr>
              <a:t>GOOD WILL + TRUST</a:t>
            </a:r>
            <a:endParaRPr lang="fr-FR" sz="2800" b="1">
              <a:latin typeface="Tahoma" pitchFamily="34" charset="0"/>
              <a:cs typeface="Arial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3200" b="1">
                <a:latin typeface="Tahoma" pitchFamily="34" charset="0"/>
                <a:cs typeface="Arial" charset="0"/>
              </a:rPr>
              <a:t>PEOPLE</a:t>
            </a:r>
          </a:p>
          <a:p>
            <a:r>
              <a:rPr lang="sl-SI" sz="1600" b="1">
                <a:solidFill>
                  <a:srgbClr val="FF6600"/>
                </a:solidFill>
                <a:latin typeface="Tahoma" pitchFamily="34" charset="0"/>
                <a:cs typeface="Arial" charset="0"/>
              </a:rPr>
              <a:t>KNOW HOW + EXPERIENCE + MOTIVATION + COMMUNICATION </a:t>
            </a:r>
            <a:r>
              <a:rPr lang="sl-SI" b="1">
                <a:solidFill>
                  <a:srgbClr val="FF6600"/>
                </a:solidFill>
                <a:latin typeface="Tahoma" pitchFamily="34" charset="0"/>
                <a:cs typeface="Arial" charset="0"/>
              </a:rPr>
              <a:t>+ </a:t>
            </a:r>
            <a:r>
              <a:rPr lang="sl-SI" sz="2000" b="1">
                <a:solidFill>
                  <a:srgbClr val="FF6600"/>
                </a:solidFill>
                <a:latin typeface="Tahoma" pitchFamily="34" charset="0"/>
                <a:cs typeface="Arial" charset="0"/>
              </a:rPr>
              <a:t>DECISION</a:t>
            </a:r>
            <a:endParaRPr lang="fr-FR" sz="2000" b="1">
              <a:solidFill>
                <a:srgbClr val="FF66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464175" y="5334000"/>
            <a:ext cx="284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2800" b="1">
                <a:latin typeface="Tahoma" pitchFamily="34" charset="0"/>
                <a:cs typeface="Arial" charset="0"/>
              </a:rPr>
              <a:t>CAPITAL + I.T.</a:t>
            </a:r>
            <a:endParaRPr lang="fr-FR" sz="2800" b="1">
              <a:latin typeface="Tahoma" pitchFamily="34" charset="0"/>
              <a:cs typeface="Arial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304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sl-SI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INSTEAD OF CONCLUSION  </a:t>
            </a:r>
            <a:endParaRPr lang="en-GB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r>
              <a:rPr lang="sl-SI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 THE BEGINI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sl-SI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7194550" cy="8699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/>
            </a:r>
            <a:b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</a:b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>  </a:t>
            </a:r>
            <a:r>
              <a:rPr lang="en-US" sz="3200" smtClean="0">
                <a:solidFill>
                  <a:schemeClr val="tx1"/>
                </a:solidFill>
                <a:latin typeface="Trebuchet MS" pitchFamily="34" charset="0"/>
              </a:rPr>
              <a:t>TRUST RE UWR SUMMARY y 2011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838200"/>
            <a:ext cx="4038600" cy="2514600"/>
          </a:xfrm>
        </p:spPr>
        <p:txBody>
          <a:bodyPr/>
          <a:lstStyle/>
          <a:p>
            <a:pPr marL="228600" indent="-228600" eaLnBrk="1" hangingPunct="1">
              <a:lnSpc>
                <a:spcPct val="150000"/>
              </a:lnSpc>
              <a:buClr>
                <a:srgbClr val="FF6600"/>
              </a:buClr>
              <a:buFontTx/>
              <a:buNone/>
            </a:pPr>
            <a:endParaRPr lang="en-GB" sz="1200" b="1" smtClean="0"/>
          </a:p>
          <a:p>
            <a:pPr marL="228600" indent="-228600" eaLnBrk="1" hangingPunct="1">
              <a:lnSpc>
                <a:spcPct val="150000"/>
              </a:lnSpc>
              <a:buClr>
                <a:srgbClr val="FF6600"/>
              </a:buClr>
              <a:buFontTx/>
              <a:buNone/>
            </a:pPr>
            <a:endParaRPr lang="en-GB" sz="1200" b="1" smtClean="0"/>
          </a:p>
          <a:p>
            <a:pPr marL="228600" indent="-228600" eaLnBrk="1" hangingPunct="1">
              <a:lnSpc>
                <a:spcPct val="150000"/>
              </a:lnSpc>
              <a:buClr>
                <a:srgbClr val="FF6600"/>
              </a:buClr>
              <a:buFontTx/>
              <a:buNone/>
            </a:pPr>
            <a:endParaRPr lang="en-GB" sz="1200" b="1" smtClean="0"/>
          </a:p>
          <a:p>
            <a:pPr marL="228600" indent="-228600" eaLnBrk="1" hangingPunct="1">
              <a:lnSpc>
                <a:spcPct val="150000"/>
              </a:lnSpc>
              <a:buClr>
                <a:srgbClr val="FF6600"/>
              </a:buClr>
              <a:buFontTx/>
              <a:buNone/>
            </a:pPr>
            <a:r>
              <a:rPr lang="en-GB" sz="2400" b="1" smtClean="0">
                <a:solidFill>
                  <a:srgbClr val="990033"/>
                </a:solidFill>
              </a:rPr>
              <a:t>TREATY CAPACITIES</a:t>
            </a:r>
            <a:endParaRPr lang="en-GB" sz="2400" smtClean="0">
              <a:solidFill>
                <a:srgbClr val="990033"/>
              </a:solidFill>
            </a:endParaRPr>
          </a:p>
          <a:p>
            <a:pPr marL="228600" indent="-228600">
              <a:buFontTx/>
              <a:buNone/>
            </a:pPr>
            <a:r>
              <a:rPr lang="en-GB" sz="2400" smtClean="0"/>
              <a:t>     </a:t>
            </a:r>
          </a:p>
          <a:p>
            <a:pPr marL="228600" indent="-228600">
              <a:buFontTx/>
              <a:buNone/>
            </a:pPr>
            <a:r>
              <a:rPr lang="en-GB" sz="2400" smtClean="0"/>
              <a:t> </a:t>
            </a:r>
            <a:r>
              <a:rPr lang="en-GB" sz="2000" b="1" smtClean="0">
                <a:solidFill>
                  <a:schemeClr val="tx1"/>
                </a:solidFill>
              </a:rPr>
              <a:t>Non-Marine: US$7,500,000</a:t>
            </a:r>
            <a:br>
              <a:rPr lang="en-GB" sz="2000" b="1" smtClean="0">
                <a:solidFill>
                  <a:schemeClr val="tx1"/>
                </a:solidFill>
              </a:rPr>
            </a:br>
            <a:endParaRPr lang="en-GB" sz="2000" b="1" smtClean="0">
              <a:solidFill>
                <a:schemeClr val="tx1"/>
              </a:solidFill>
            </a:endParaRPr>
          </a:p>
          <a:p>
            <a:pPr marL="228600" indent="-228600">
              <a:buFontTx/>
              <a:buNone/>
            </a:pPr>
            <a:r>
              <a:rPr lang="en-GB" sz="2000" b="1" smtClean="0">
                <a:solidFill>
                  <a:schemeClr val="tx1"/>
                </a:solidFill>
              </a:rPr>
              <a:t> Marine: US$3,750,000</a:t>
            </a:r>
            <a:r>
              <a:rPr lang="en-GB" sz="2000" smtClean="0">
                <a:solidFill>
                  <a:schemeClr val="tx1"/>
                </a:solidFill>
              </a:rPr>
              <a:t/>
            </a:r>
            <a:br>
              <a:rPr lang="en-GB" sz="2000" smtClean="0">
                <a:solidFill>
                  <a:schemeClr val="tx1"/>
                </a:solidFill>
              </a:rPr>
            </a:br>
            <a:endParaRPr lang="en-GB" sz="2000" smtClean="0">
              <a:solidFill>
                <a:schemeClr val="tx1"/>
              </a:solidFill>
            </a:endParaRPr>
          </a:p>
          <a:p>
            <a:pPr marL="228600" indent="-228600">
              <a:buFontTx/>
              <a:buNone/>
            </a:pPr>
            <a:r>
              <a:rPr lang="en-GB" sz="1200" smtClean="0">
                <a:solidFill>
                  <a:schemeClr val="tx1"/>
                </a:solidFill>
              </a:rPr>
              <a:t> </a:t>
            </a:r>
            <a:endParaRPr lang="en-GB" sz="1200" b="1" smtClean="0">
              <a:solidFill>
                <a:schemeClr val="tx1"/>
              </a:solidFill>
            </a:endParaRPr>
          </a:p>
          <a:p>
            <a:pPr marL="228600" indent="-228600">
              <a:buFontTx/>
              <a:buNone/>
            </a:pPr>
            <a:endParaRPr lang="en-GB" sz="1200" smtClean="0"/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5257800" y="15240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0099"/>
                </a:solidFill>
                <a:latin typeface="Trebuchet MS" pitchFamily="34" charset="0"/>
              </a:rPr>
              <a:t>	</a:t>
            </a:r>
            <a:endParaRPr lang="en-US" sz="160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0" y="83820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endParaRPr lang="en-GB" sz="1200" b="1">
              <a:solidFill>
                <a:srgbClr val="5B5B5B"/>
              </a:solidFill>
            </a:endParaRPr>
          </a:p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endParaRPr lang="en-GB" sz="1200" b="1">
              <a:solidFill>
                <a:srgbClr val="5B5B5B"/>
              </a:solidFill>
            </a:endParaRPr>
          </a:p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endParaRPr lang="en-GB" sz="1200" b="1">
              <a:solidFill>
                <a:srgbClr val="5B5B5B"/>
              </a:solidFill>
            </a:endParaRPr>
          </a:p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r>
              <a:rPr lang="en-GB" sz="2400" b="1">
                <a:solidFill>
                  <a:srgbClr val="990033"/>
                </a:solidFill>
              </a:rPr>
              <a:t>FACULTATIVE CAPACITIES</a:t>
            </a:r>
            <a:r>
              <a:rPr lang="en-GB" sz="2000" b="1">
                <a:solidFill>
                  <a:srgbClr val="5B5B5B"/>
                </a:solidFill>
              </a:rPr>
              <a:t>  </a:t>
            </a:r>
            <a:endParaRPr lang="en-GB" sz="2000">
              <a:solidFill>
                <a:srgbClr val="5B5B5B"/>
              </a:solidFill>
            </a:endParaRPr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endParaRPr lang="en-GB" sz="2000">
              <a:solidFill>
                <a:srgbClr val="5B5B5B"/>
              </a:solidFill>
            </a:endParaRPr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2000" b="1"/>
              <a:t>Energy Onshore: US$40 mio on PML  </a:t>
            </a:r>
            <a:br>
              <a:rPr lang="en-GB" sz="2000" b="1"/>
            </a:br>
            <a:endParaRPr lang="en-GB" sz="20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2000" b="1"/>
              <a:t>Energy Offshore: US$40 mio on PML </a:t>
            </a:r>
            <a:br>
              <a:rPr lang="en-GB" sz="2000" b="1"/>
            </a:br>
            <a:endParaRPr lang="en-GB" sz="20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2000" b="1"/>
              <a:t>Property: US$30 mio on PML  </a:t>
            </a:r>
            <a:br>
              <a:rPr lang="en-GB" sz="2000" b="1"/>
            </a:br>
            <a:endParaRPr lang="en-GB" sz="20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2000" b="1"/>
              <a:t>Engineering: US$21 mio on PML  </a:t>
            </a:r>
            <a:br>
              <a:rPr lang="en-GB" sz="2000" b="1"/>
            </a:br>
            <a:endParaRPr lang="en-GB" sz="20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2000" b="1"/>
              <a:t>Liability: US$5 mio per occurrence</a:t>
            </a:r>
            <a:br>
              <a:rPr lang="en-GB" sz="2000" b="1"/>
            </a:br>
            <a:endParaRPr lang="en-GB" sz="20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2000" b="1"/>
              <a:t>Marine Hull: US$8,750,000 </a:t>
            </a:r>
            <a:br>
              <a:rPr lang="en-GB" sz="2000" b="1"/>
            </a:br>
            <a:endParaRPr lang="en-GB" sz="20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2000" b="1"/>
              <a:t>Marine Cargo: US$8,750,000</a:t>
            </a:r>
            <a:br>
              <a:rPr lang="en-GB" sz="2000" b="1"/>
            </a:br>
            <a:r>
              <a:rPr lang="en-GB" sz="1200"/>
              <a:t/>
            </a:r>
            <a:br>
              <a:rPr lang="en-GB" sz="1200"/>
            </a:b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194550" cy="8699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990033"/>
                </a:solidFill>
                <a:latin typeface="Trebuchet MS" pitchFamily="34" charset="0"/>
              </a:rPr>
              <a:t/>
            </a:r>
            <a:br>
              <a:rPr lang="en-US" sz="2800" smtClean="0">
                <a:solidFill>
                  <a:srgbClr val="990033"/>
                </a:solidFill>
                <a:latin typeface="Trebuchet MS" pitchFamily="34" charset="0"/>
              </a:rPr>
            </a:br>
            <a:r>
              <a:rPr lang="en-US" sz="2800" smtClean="0">
                <a:solidFill>
                  <a:srgbClr val="990033"/>
                </a:solidFill>
                <a:latin typeface="Trebuchet MS" pitchFamily="34" charset="0"/>
              </a:rPr>
              <a:t>  </a:t>
            </a:r>
            <a:r>
              <a:rPr lang="en-US" sz="2800" smtClean="0">
                <a:solidFill>
                  <a:schemeClr val="tx1"/>
                </a:solidFill>
                <a:latin typeface="Trebuchet MS" pitchFamily="34" charset="0"/>
              </a:rPr>
              <a:t>TRUST RE CONTACTS</a:t>
            </a:r>
            <a:r>
              <a:rPr lang="en-US" sz="2800" smtClean="0">
                <a:solidFill>
                  <a:srgbClr val="606060"/>
                </a:solidFill>
                <a:latin typeface="Trebuchet MS" pitchFamily="34" charset="0"/>
              </a:rPr>
              <a:t> </a:t>
            </a:r>
            <a:endParaRPr lang="en-US" sz="2800" smtClean="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5257800" y="15240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000099"/>
                </a:solidFill>
                <a:latin typeface="Trebuchet MS" pitchFamily="34" charset="0"/>
              </a:rPr>
              <a:t>	</a:t>
            </a:r>
            <a:endParaRPr lang="en-US" sz="160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962400" y="83820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endParaRPr lang="en-GB" sz="1200" b="1">
              <a:solidFill>
                <a:srgbClr val="5B5B5B"/>
              </a:solidFill>
            </a:endParaRPr>
          </a:p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endParaRPr lang="en-GB" sz="1200" b="1">
              <a:solidFill>
                <a:srgbClr val="5B5B5B"/>
              </a:solidFill>
            </a:endParaRPr>
          </a:p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endParaRPr lang="en-GB" sz="1200" b="1">
              <a:solidFill>
                <a:srgbClr val="5B5B5B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048000" y="1524000"/>
            <a:ext cx="403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r>
              <a:rPr lang="en-GB" sz="1400" b="1">
                <a:solidFill>
                  <a:srgbClr val="990033"/>
                </a:solidFill>
              </a:rPr>
              <a:t>TRUST RE, BAHRAIN</a:t>
            </a:r>
            <a:endParaRPr lang="en-GB" sz="1400">
              <a:solidFill>
                <a:srgbClr val="990033"/>
              </a:solidFill>
            </a:endParaRPr>
          </a:p>
          <a:p>
            <a:pPr marL="228600" indent="-228600" defTabSz="569913">
              <a:tabLst>
                <a:tab pos="95250" algn="l"/>
              </a:tabLst>
            </a:pPr>
            <a:endParaRPr lang="en-US" sz="1200" b="1"/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 b="1"/>
              <a:t>Jalal Tabaja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Regional Manager 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GB" sz="1200"/>
              <a:t>Underwriter - Marine &amp; Energy</a:t>
            </a:r>
            <a:endParaRPr lang="en-US" sz="1200"/>
          </a:p>
          <a:p>
            <a:pPr marL="228600" indent="-228600" defTabSz="569913">
              <a:tabLst>
                <a:tab pos="95250" algn="l"/>
              </a:tabLst>
            </a:pPr>
            <a:endParaRPr lang="en-US" sz="1200"/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Trust Tower, Building 125 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Road 1702, Diplomatic Area 317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P.O. Box 10002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Manama, Kingdom of Bahrain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T+: (+973) 17 517 192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 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F+: (+973) 17 531 586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M+: (+973) 36 899 855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 b="1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 b="1"/>
              <a:t>jtabaja@trustgroup.net.bh</a:t>
            </a:r>
            <a:endParaRPr lang="en-GB" sz="12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1400">
                <a:solidFill>
                  <a:srgbClr val="5B5B5B"/>
                </a:solidFill>
              </a:rPr>
              <a:t> </a:t>
            </a:r>
            <a:endParaRPr lang="en-US" sz="1400">
              <a:solidFill>
                <a:srgbClr val="5B5B5B"/>
              </a:solidFill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019800" y="1524000"/>
            <a:ext cx="40386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r>
              <a:rPr lang="en-GB" sz="1400" b="1">
                <a:solidFill>
                  <a:srgbClr val="990033"/>
                </a:solidFill>
              </a:rPr>
              <a:t>TRUST RE, BAHRAIN</a:t>
            </a:r>
            <a:endParaRPr lang="en-GB" sz="1400">
              <a:solidFill>
                <a:srgbClr val="990033"/>
              </a:solidFill>
            </a:endParaRPr>
          </a:p>
          <a:p>
            <a:pPr marL="228600" indent="-228600" defTabSz="569913">
              <a:tabLst>
                <a:tab pos="95250" algn="l"/>
              </a:tabLst>
            </a:pPr>
            <a:endParaRPr lang="en-US" sz="1200" b="1"/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 b="1"/>
              <a:t>Emir Erguner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Deputy Regional Manager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Deputy Underwriter - Treaty</a:t>
            </a:r>
          </a:p>
          <a:p>
            <a:pPr marL="228600" indent="-228600" defTabSz="569913">
              <a:tabLst>
                <a:tab pos="95250" algn="l"/>
              </a:tabLst>
            </a:pPr>
            <a:endParaRPr lang="en-US" sz="1200"/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Trust Tower, Building 125 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Road 1702, Diplomatic Area 317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P.O. Box 10002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Manama, Kingdom of Bahrain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T+: (+973) 17 517 171, Ext. 1212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F+: (+973) 17 531 586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M+: (+973) 36 899 897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 b="1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 b="1"/>
              <a:t>eerguner@trustgroup.net.bh</a:t>
            </a:r>
            <a:endParaRPr lang="en-GB" sz="12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1400">
                <a:solidFill>
                  <a:srgbClr val="5B5B5B"/>
                </a:solidFill>
              </a:rPr>
              <a:t> </a:t>
            </a:r>
            <a:endParaRPr lang="en-US" sz="1400">
              <a:solidFill>
                <a:srgbClr val="5B5B5B"/>
              </a:solidFill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152400" y="1524000"/>
            <a:ext cx="403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569913">
              <a:lnSpc>
                <a:spcPct val="150000"/>
              </a:lnSpc>
              <a:buClr>
                <a:srgbClr val="FF6600"/>
              </a:buClr>
              <a:buSzPct val="85000"/>
              <a:tabLst>
                <a:tab pos="95250" algn="l"/>
              </a:tabLst>
            </a:pPr>
            <a:r>
              <a:rPr lang="en-GB" sz="1400" b="1">
                <a:solidFill>
                  <a:srgbClr val="990033"/>
                </a:solidFill>
              </a:rPr>
              <a:t>TRUST RE, CYPRUS</a:t>
            </a:r>
            <a:endParaRPr lang="en-GB" sz="1400">
              <a:solidFill>
                <a:srgbClr val="990033"/>
              </a:solidFill>
            </a:endParaRPr>
          </a:p>
          <a:p>
            <a:pPr marL="228600" indent="-228600" defTabSz="569913">
              <a:tabLst>
                <a:tab pos="95250" algn="l"/>
              </a:tabLst>
            </a:pPr>
            <a:endParaRPr lang="en-US" sz="1200" b="1"/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 b="1"/>
              <a:t>Sinisa Lovrincevic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US" sz="1200"/>
              <a:t>Head of Business Development </a:t>
            </a:r>
          </a:p>
          <a:p>
            <a:pPr marL="228600" indent="-228600" defTabSz="569913">
              <a:tabLst>
                <a:tab pos="95250" algn="l"/>
              </a:tabLst>
            </a:pPr>
            <a:endParaRPr lang="en-US" sz="1200"/>
          </a:p>
          <a:p>
            <a:pPr marL="228600" indent="-228600" defTabSz="569913">
              <a:tabLst>
                <a:tab pos="95250" algn="l"/>
              </a:tabLst>
            </a:pPr>
            <a:endParaRPr lang="en-GB" sz="1200"/>
          </a:p>
          <a:p>
            <a:pPr marL="228600" indent="-228600" defTabSz="569913">
              <a:tabLst>
                <a:tab pos="95250" algn="l"/>
              </a:tabLst>
            </a:pPr>
            <a:r>
              <a:rPr lang="en-GB" sz="1200"/>
              <a:t>Ariadne House, 4</a:t>
            </a:r>
            <a:r>
              <a:rPr lang="en-GB" sz="1200" baseline="30000"/>
              <a:t>th</a:t>
            </a:r>
            <a:r>
              <a:rPr lang="en-GB" sz="1200"/>
              <a:t> Floor, 333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GB" sz="1200"/>
              <a:t>28</a:t>
            </a:r>
            <a:r>
              <a:rPr lang="en-GB" sz="1200" baseline="30000"/>
              <a:t>th</a:t>
            </a:r>
            <a:r>
              <a:rPr lang="en-GB" sz="1200"/>
              <a:t>  October Street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GB" sz="1200"/>
              <a:t>P.O. Box 58024, CY 3730</a:t>
            </a:r>
          </a:p>
          <a:p>
            <a:pPr marL="228600" indent="-228600" defTabSz="569913">
              <a:tabLst>
                <a:tab pos="95250" algn="l"/>
              </a:tabLst>
            </a:pPr>
            <a:r>
              <a:rPr lang="en-GB" sz="1200"/>
              <a:t>Limassol, Cyprus</a:t>
            </a:r>
            <a:endParaRPr lang="en-US" sz="1200"/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T+: (+357) 25 582 329  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F+: (+357) 25 591 074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/>
              <a:t>M+: (+357) 99 722 665</a:t>
            </a:r>
          </a:p>
          <a:p>
            <a:pPr marL="228600" indent="-228600" defTabSz="569913">
              <a:tabLst>
                <a:tab pos="95250" algn="l"/>
              </a:tabLst>
            </a:pPr>
            <a:endParaRPr lang="fr-FR" sz="1200" b="1"/>
          </a:p>
          <a:p>
            <a:pPr marL="228600" indent="-228600" defTabSz="569913">
              <a:tabLst>
                <a:tab pos="95250" algn="l"/>
              </a:tabLst>
            </a:pPr>
            <a:r>
              <a:rPr lang="fr-FR" sz="1200" b="1"/>
              <a:t>sinisal@trustrecyprus.com</a:t>
            </a:r>
            <a:endParaRPr lang="en-GB" sz="1200" b="1"/>
          </a:p>
          <a:p>
            <a:pPr marL="228600" indent="-228600" defTabSz="569913" eaLnBrk="0" hangingPunct="0">
              <a:lnSpc>
                <a:spcPts val="2100"/>
              </a:lnSpc>
              <a:buClr>
                <a:srgbClr val="006BB2"/>
              </a:buClr>
              <a:buSzPct val="85000"/>
              <a:tabLst>
                <a:tab pos="95250" algn="l"/>
              </a:tabLst>
            </a:pPr>
            <a:r>
              <a:rPr lang="en-GB" sz="1400">
                <a:solidFill>
                  <a:srgbClr val="5B5B5B"/>
                </a:solidFill>
              </a:rPr>
              <a:t> </a:t>
            </a:r>
            <a:endParaRPr lang="en-US" sz="1400">
              <a:solidFill>
                <a:srgbClr val="5B5B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7924800" cy="869950"/>
          </a:xfrm>
        </p:spPr>
        <p:txBody>
          <a:bodyPr/>
          <a:lstStyle/>
          <a:p>
            <a:pPr>
              <a:defRPr/>
            </a:pPr>
            <a:r>
              <a:rPr lang="en-GB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sl-SI" sz="3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BUSINESS WORLD OF  (RE) SURPRISES</a:t>
            </a:r>
            <a:endParaRPr lang="en-US" sz="3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8" name="Picture 4" descr="container-shipp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4572000"/>
          </a:xfrm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WE ARE </a:t>
            </a:r>
            <a:r>
              <a:rPr lang="sl-SI" sz="2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ON THE SAME BOAT – KNOWN AND UNKNOWN RISKS!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52600" y="685800"/>
            <a:ext cx="5489575" cy="596900"/>
          </a:xfrm>
        </p:spPr>
        <p:txBody>
          <a:bodyPr lIns="91440" tIns="45720" bIns="45720" anchor="b"/>
          <a:lstStyle/>
          <a:p>
            <a:pPr algn="ctr" rtl="1" eaLnBrk="1" hangingPunct="1"/>
            <a:r>
              <a:rPr lang="en-US" sz="3200" smtClean="0">
                <a:solidFill>
                  <a:srgbClr val="990033"/>
                </a:solidFill>
              </a:rPr>
              <a:t>Thank You for Attention!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00400" y="3505200"/>
            <a:ext cx="4572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TRUST RE RATING</a:t>
            </a:r>
          </a:p>
          <a:p>
            <a:pPr>
              <a:defRPr/>
            </a:pP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A- (Excellent) by A.M. Best</a:t>
            </a:r>
          </a:p>
          <a:p>
            <a:pPr>
              <a:defRPr/>
            </a:pP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BBB+ / Stable / by S&amp;P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00400" y="6096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www.trustgroup.net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lg_stokes_a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yworl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95400"/>
            <a:ext cx="4572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rob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86200"/>
            <a:ext cx="45720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gallery_rela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67150"/>
            <a:ext cx="4572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429000"/>
            <a:ext cx="21336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l-SI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SPEED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553200" y="3352800"/>
            <a:ext cx="25908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l-SI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INTERNET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6324600"/>
            <a:ext cx="22860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l-SI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NATURE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096000" y="6400800"/>
            <a:ext cx="30480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l-SI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INNOVATION</a:t>
            </a:r>
          </a:p>
        </p:txBody>
      </p:sp>
      <p:sp>
        <p:nvSpPr>
          <p:cNvPr id="140299" name="Rectangle 2"/>
          <p:cNvSpPr>
            <a:spLocks noChangeArrowheads="1"/>
          </p:cNvSpPr>
          <p:nvPr/>
        </p:nvSpPr>
        <p:spPr bwMode="auto">
          <a:xfrm>
            <a:off x="381000" y="6096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0" rIns="0" bIns="45710"/>
          <a:lstStyle/>
          <a:p>
            <a:pPr>
              <a:tabLst>
                <a:tab pos="1909763" algn="l"/>
              </a:tabLst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RISKS ARE FROM FAR AND NEAR </a:t>
            </a:r>
            <a:r>
              <a:rPr lang="sl-SI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152400" y="7620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0" rIns="0" bIns="45710"/>
          <a:lstStyle/>
          <a:p>
            <a:pPr>
              <a:tabLst>
                <a:tab pos="1909763" algn="l"/>
              </a:tabLst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COMLEXITY OF RISKS IS INCREASING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wave"/>
          <p:cNvPicPr>
            <a:picLocks noChangeAspect="1" noChangeArrowheads="1"/>
          </p:cNvPicPr>
          <p:nvPr/>
        </p:nvPicPr>
        <p:blipFill>
          <a:blip r:embed="rId3"/>
          <a:srcRect t="28169" b="23590"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Sand%20Ripples"/>
          <p:cNvPicPr>
            <a:picLocks noChangeAspect="1" noChangeArrowheads="1"/>
          </p:cNvPicPr>
          <p:nvPr/>
        </p:nvPicPr>
        <p:blipFill>
          <a:blip r:embed="rId4"/>
          <a:srcRect b="53127"/>
          <a:stretch>
            <a:fillRect/>
          </a:stretch>
        </p:blipFill>
        <p:spPr bwMode="auto">
          <a:xfrm>
            <a:off x="0" y="1117600"/>
            <a:ext cx="9144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971800" y="2286000"/>
            <a:ext cx="3200400" cy="2895600"/>
            <a:chOff x="3832" y="818"/>
            <a:chExt cx="1168" cy="1417"/>
          </a:xfrm>
        </p:grpSpPr>
        <p:pic>
          <p:nvPicPr>
            <p:cNvPr id="2459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32" y="818"/>
              <a:ext cx="116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4030" y="1358"/>
              <a:ext cx="77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sl-SI" sz="1400">
                  <a:latin typeface="Tahoma" pitchFamily="34" charset="0"/>
                </a:rPr>
                <a:t>       </a:t>
              </a:r>
              <a:r>
                <a:rPr lang="sl-SI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RISK</a:t>
              </a:r>
              <a:endParaRPr lang="en-GB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6172200" y="1295400"/>
            <a:ext cx="2743200" cy="2249488"/>
            <a:chOff x="4520" y="818"/>
            <a:chExt cx="1171" cy="1417"/>
          </a:xfrm>
        </p:grpSpPr>
        <p:pic>
          <p:nvPicPr>
            <p:cNvPr id="2459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20" y="818"/>
              <a:ext cx="1171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Text Box 9"/>
            <p:cNvSpPr txBox="1">
              <a:spLocks noChangeArrowheads="1"/>
            </p:cNvSpPr>
            <p:nvPr/>
          </p:nvSpPr>
          <p:spPr bwMode="auto">
            <a:xfrm>
              <a:off x="4650" y="1389"/>
              <a:ext cx="8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R</a:t>
              </a:r>
              <a:r>
                <a:rPr lang="sl-SI" sz="2000" b="1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EGULATION</a:t>
              </a:r>
              <a:endParaRPr lang="en-GB" sz="2000" b="1">
                <a:solidFill>
                  <a:schemeClr val="bg1"/>
                </a:solidFill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4581" name="Group 10"/>
          <p:cNvGrpSpPr>
            <a:grpSpLocks/>
          </p:cNvGrpSpPr>
          <p:nvPr/>
        </p:nvGrpSpPr>
        <p:grpSpPr bwMode="auto">
          <a:xfrm>
            <a:off x="6248400" y="4343400"/>
            <a:ext cx="2667000" cy="2286000"/>
            <a:chOff x="4520" y="1582"/>
            <a:chExt cx="1171" cy="1421"/>
          </a:xfrm>
        </p:grpSpPr>
        <p:pic>
          <p:nvPicPr>
            <p:cNvPr id="24589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20" y="1582"/>
              <a:ext cx="1171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 Box 12"/>
            <p:cNvSpPr txBox="1">
              <a:spLocks noChangeArrowheads="1"/>
            </p:cNvSpPr>
            <p:nvPr/>
          </p:nvSpPr>
          <p:spPr bwMode="auto">
            <a:xfrm>
              <a:off x="4720" y="1871"/>
              <a:ext cx="775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l-SI" sz="2000" b="1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BUSINESS PROCESS AND MODELS</a:t>
              </a:r>
              <a:endParaRPr lang="en-GB" sz="2000" b="1">
                <a:solidFill>
                  <a:schemeClr val="bg1"/>
                </a:solidFill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228600" y="4343400"/>
            <a:ext cx="2819400" cy="2362200"/>
            <a:chOff x="3832" y="1590"/>
            <a:chExt cx="1168" cy="1417"/>
          </a:xfrm>
        </p:grpSpPr>
        <p:pic>
          <p:nvPicPr>
            <p:cNvPr id="24587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32" y="1590"/>
              <a:ext cx="116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Text Box 15"/>
            <p:cNvSpPr txBox="1">
              <a:spLocks noChangeArrowheads="1"/>
            </p:cNvSpPr>
            <p:nvPr/>
          </p:nvSpPr>
          <p:spPr bwMode="auto">
            <a:xfrm>
              <a:off x="4031" y="2167"/>
              <a:ext cx="77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buClr>
                  <a:srgbClr val="FFFFFF"/>
                </a:buClr>
                <a:buSzPct val="77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l-SI" sz="20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sl-SI" sz="2000" b="1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STRATEGY</a:t>
              </a:r>
              <a:endParaRPr lang="en-GB" sz="2000" b="1">
                <a:solidFill>
                  <a:schemeClr val="bg1"/>
                </a:solidFill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228600" y="1219200"/>
            <a:ext cx="2819400" cy="2249488"/>
            <a:chOff x="3832" y="1590"/>
            <a:chExt cx="1168" cy="1417"/>
          </a:xfrm>
        </p:grpSpPr>
        <p:pic>
          <p:nvPicPr>
            <p:cNvPr id="24585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32" y="1590"/>
              <a:ext cx="116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Text Box 15"/>
            <p:cNvSpPr txBox="1">
              <a:spLocks noChangeArrowheads="1"/>
            </p:cNvSpPr>
            <p:nvPr/>
          </p:nvSpPr>
          <p:spPr bwMode="auto">
            <a:xfrm>
              <a:off x="4031" y="2142"/>
              <a:ext cx="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buClr>
                  <a:srgbClr val="FFFFFF"/>
                </a:buClr>
                <a:buSzPct val="77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l-SI" sz="24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sl-SI" sz="2400" b="1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TACTICS</a:t>
              </a:r>
              <a:endParaRPr lang="en-GB" sz="2400" b="1">
                <a:solidFill>
                  <a:schemeClr val="bg1"/>
                </a:solidFill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609600"/>
            <a:ext cx="799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CHANGES 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sl-SI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QUESTIONS = CONSTANT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331 C 0.07726 -0.03331 0.13333 0.0414 0.13333 0.13324 C 0.13333 0.22507 0.07726 0.29979 0.00833 0.29979 C -0.06059 0.29979 -0.11667 0.22507 -0.11667 0.13324 C -0.11667 0.0414 -0.06059 -0.03331 0.00833 -0.0333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  FOR  (RE)INSURANCE</a:t>
            </a:r>
            <a:r>
              <a:rPr lang="sl-SI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sl-SI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13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400" b="1">
                <a:latin typeface="Tahoma" pitchFamily="34" charset="0"/>
                <a:cs typeface="Arial" charset="0"/>
              </a:rPr>
              <a:t>DEMOGRAPHY CHANGES</a:t>
            </a:r>
            <a:endParaRPr lang="en-GB" sz="2400" b="1">
              <a:latin typeface="Tahoma" pitchFamily="34" charset="0"/>
              <a:cs typeface="Arial" charset="0"/>
            </a:endParaRPr>
          </a:p>
        </p:txBody>
      </p:sp>
      <p:pic>
        <p:nvPicPr>
          <p:cNvPr id="7179" name="Picture 13" descr="hurric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90800"/>
            <a:ext cx="32146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791200" y="4495800"/>
            <a:ext cx="28956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13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720725" algn="l"/>
                <a:tab pos="1443038" algn="l"/>
                <a:tab pos="2165350" algn="l"/>
                <a:tab pos="2887663" algn="l"/>
                <a:tab pos="3609975" algn="l"/>
                <a:tab pos="4332288" algn="l"/>
                <a:tab pos="5054600" algn="l"/>
                <a:tab pos="5776913" algn="l"/>
                <a:tab pos="6499225" algn="l"/>
                <a:tab pos="7221538" algn="l"/>
                <a:tab pos="7943850" algn="l"/>
                <a:tab pos="8666163" algn="l"/>
                <a:tab pos="9388475" algn="l"/>
                <a:tab pos="10110788" algn="l"/>
                <a:tab pos="10833100" algn="l"/>
              </a:tabLst>
            </a:pPr>
            <a:endParaRPr lang="sl-SI" sz="2000" b="1">
              <a:latin typeface="Tahoma" pitchFamily="34" charset="0"/>
              <a:cs typeface="Arial" charset="0"/>
            </a:endParaRPr>
          </a:p>
          <a:p>
            <a:pPr>
              <a:spcBef>
                <a:spcPts val="1113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720725" algn="l"/>
                <a:tab pos="1443038" algn="l"/>
                <a:tab pos="2165350" algn="l"/>
                <a:tab pos="2887663" algn="l"/>
                <a:tab pos="3609975" algn="l"/>
                <a:tab pos="4332288" algn="l"/>
                <a:tab pos="5054600" algn="l"/>
                <a:tab pos="5776913" algn="l"/>
                <a:tab pos="6499225" algn="l"/>
                <a:tab pos="7221538" algn="l"/>
                <a:tab pos="7943850" algn="l"/>
                <a:tab pos="8666163" algn="l"/>
                <a:tab pos="9388475" algn="l"/>
                <a:tab pos="10110788" algn="l"/>
                <a:tab pos="10833100" algn="l"/>
              </a:tabLst>
            </a:pPr>
            <a:r>
              <a:rPr lang="en-GB" sz="2400" b="1">
                <a:latin typeface="Tahoma" pitchFamily="34" charset="0"/>
                <a:cs typeface="Arial" charset="0"/>
              </a:rPr>
              <a:t>      NEW </a:t>
            </a:r>
            <a:r>
              <a:rPr lang="sl-SI" sz="2400" b="1">
                <a:latin typeface="Tahoma" pitchFamily="34" charset="0"/>
                <a:cs typeface="Arial" charset="0"/>
              </a:rPr>
              <a:t>CRISIS         </a:t>
            </a:r>
            <a:endParaRPr lang="en-GB" sz="2400" b="1">
              <a:latin typeface="Tahoma" pitchFamily="34" charset="0"/>
              <a:cs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13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latin typeface="Tahoma" pitchFamily="34" charset="0"/>
                <a:cs typeface="Arial" charset="0"/>
              </a:rPr>
              <a:t>                       </a:t>
            </a:r>
            <a:r>
              <a:rPr lang="sl-SI" sz="2400" b="1">
                <a:latin typeface="Tahoma" pitchFamily="34" charset="0"/>
                <a:cs typeface="Arial" charset="0"/>
              </a:rPr>
              <a:t>SUPERVISIONS</a:t>
            </a:r>
            <a:endParaRPr lang="en-GB" sz="2400" b="1">
              <a:latin typeface="Tahoma" pitchFamily="34" charset="0"/>
              <a:cs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638800" y="2819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13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b="1">
                <a:latin typeface="Tahoma" pitchFamily="34" charset="0"/>
                <a:cs typeface="Arial" charset="0"/>
              </a:rPr>
              <a:t>          </a:t>
            </a:r>
            <a:r>
              <a:rPr lang="sl-SI" sz="2400" b="1">
                <a:latin typeface="Tahoma" pitchFamily="34" charset="0"/>
                <a:cs typeface="Arial" charset="0"/>
              </a:rPr>
              <a:t>NEW RISKS</a:t>
            </a:r>
            <a:endParaRPr lang="en-GB" sz="2400" b="1">
              <a:latin typeface="Tahoma" pitchFamily="34" charset="0"/>
              <a:cs typeface="Arial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2743200" y="5867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Tahoma" pitchFamily="34" charset="0"/>
              </a:rPr>
              <a:t>  NAT CATASTROPHES</a:t>
            </a:r>
            <a:endParaRPr lang="en-US" sz="2400" b="1">
              <a:latin typeface="Tahoma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609600" y="28194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b="1">
                <a:latin typeface="Tahoma" pitchFamily="34" charset="0"/>
              </a:rPr>
              <a:t>REGULATONS</a:t>
            </a:r>
            <a:endParaRPr lang="en-US" sz="2400" b="1">
              <a:latin typeface="Tahoma" pitchFamily="34" charset="0"/>
            </a:endParaRPr>
          </a:p>
        </p:txBody>
      </p:sp>
      <p:pic>
        <p:nvPicPr>
          <p:cNvPr id="26634" name="Picture 12" descr="telescope_eye_blink_sm_nw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195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9400" y="5572125"/>
            <a:ext cx="1244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1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1" grpId="0" autoUpdateAnimBg="0"/>
      <p:bldP spid="60422" grpId="0" autoUpdateAnimBg="0"/>
      <p:bldP spid="604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7620000" cy="86995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ENTERPRISE RISK MANAGEMENT = E.R.M.</a:t>
            </a:r>
            <a:endParaRPr 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400" b="1" smtClean="0">
                <a:solidFill>
                  <a:schemeClr val="tx1"/>
                </a:solidFill>
                <a:latin typeface="Trebuchet MS" pitchFamily="34" charset="0"/>
              </a:rPr>
              <a:t>COSO Definition of E.R.M.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400" b="1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A comprehensive, systematic approach for helping all organizations, regardless of size or mission to: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l-GR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 indent="0" algn="just" eaLnBrk="1" hangingPunct="1">
              <a:lnSpc>
                <a:spcPct val="1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                </a:t>
            </a:r>
            <a:r>
              <a:rPr lang="en-GB" sz="2400" smtClean="0">
                <a:solidFill>
                  <a:schemeClr val="tx1"/>
                </a:solidFill>
                <a:latin typeface="Trebuchet MS" pitchFamily="34" charset="0"/>
              </a:rPr>
              <a:t>IDENTIFY</a:t>
            </a:r>
          </a:p>
          <a:p>
            <a:pPr lvl="1" indent="0" algn="just" eaLnBrk="1" hangingPunct="1">
              <a:lnSpc>
                <a:spcPct val="1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>
                <a:solidFill>
                  <a:schemeClr val="tx1"/>
                </a:solidFill>
                <a:latin typeface="Trebuchet MS" pitchFamily="34" charset="0"/>
              </a:rPr>
              <a:t>              MEASURE</a:t>
            </a:r>
          </a:p>
          <a:p>
            <a:pPr lvl="1" indent="0" algn="just" eaLnBrk="1" hangingPunct="1">
              <a:lnSpc>
                <a:spcPct val="1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>
                <a:solidFill>
                  <a:schemeClr val="tx1"/>
                </a:solidFill>
                <a:latin typeface="Trebuchet MS" pitchFamily="34" charset="0"/>
              </a:rPr>
              <a:t>              PRIORITIZE</a:t>
            </a:r>
          </a:p>
          <a:p>
            <a:pPr lvl="1" indent="0" algn="just" eaLnBrk="1" hangingPunct="1">
              <a:lnSpc>
                <a:spcPct val="1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smtClean="0">
                <a:solidFill>
                  <a:schemeClr val="tx1"/>
                </a:solidFill>
                <a:latin typeface="Trebuchet MS" pitchFamily="34" charset="0"/>
              </a:rPr>
              <a:t>              RESPOND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4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b="1" i="1" u="sng" smtClean="0">
                <a:solidFill>
                  <a:schemeClr val="tx1"/>
                </a:solidFill>
                <a:latin typeface="Trebuchet MS" pitchFamily="34" charset="0"/>
              </a:rPr>
              <a:t>TO THE RISKS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WHAT LEVEL OF RISK it can, or wants to accept in its endeavours to build SHAREHOLDER VALUE </a:t>
            </a:r>
            <a:endParaRPr lang="el-GR" sz="200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7652" name="Picture 11" descr="Picture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429000"/>
            <a:ext cx="16779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3429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sl-SI" sz="1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sz="1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8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1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sl-SI" sz="24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sz="2800" b="1" smtClean="0">
                <a:solidFill>
                  <a:schemeClr val="tx1"/>
                </a:solidFill>
              </a:rPr>
              <a:t>STRATEGIC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sl-SI" sz="2800" b="1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sz="2800" b="1" smtClean="0">
                <a:solidFill>
                  <a:schemeClr val="tx1"/>
                </a:solidFill>
              </a:rPr>
              <a:t>OPERATION</a:t>
            </a:r>
            <a:endParaRPr lang="sl-SI" sz="2800" b="1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sl-SI" sz="2800" b="1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sl-SI" sz="2800" b="1" smtClean="0">
                <a:solidFill>
                  <a:schemeClr val="tx1"/>
                </a:solidFill>
              </a:rPr>
              <a:t>R</a:t>
            </a:r>
            <a:r>
              <a:rPr lang="en-GB" sz="2800" b="1" smtClean="0">
                <a:solidFill>
                  <a:schemeClr val="tx1"/>
                </a:solidFill>
              </a:rPr>
              <a:t>EPORTING</a:t>
            </a:r>
            <a:endParaRPr lang="sl-SI" sz="2800" b="1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sl-SI" sz="2800" b="1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sl-SI" sz="2800" b="1" smtClean="0">
                <a:solidFill>
                  <a:schemeClr val="tx1"/>
                </a:solidFill>
              </a:rPr>
              <a:t>C</a:t>
            </a:r>
            <a:r>
              <a:rPr lang="en-GB" sz="2800" b="1" smtClean="0">
                <a:solidFill>
                  <a:schemeClr val="tx1"/>
                </a:solidFill>
              </a:rPr>
              <a:t>OMPLIANCE</a:t>
            </a:r>
            <a:endParaRPr lang="en-CA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4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8" name="Picture 4" descr="RISK_C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6627813"/>
            <a:ext cx="4445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800" b="1">
                <a:latin typeface="Tahoma" pitchFamily="34" charset="0"/>
                <a:cs typeface="Arial" charset="0"/>
              </a:rPr>
              <a:t>Source:  COSO Enterprise Risk Management – Integrated Framework.  2004. COSO.</a:t>
            </a:r>
          </a:p>
        </p:txBody>
      </p:sp>
      <p:sp>
        <p:nvSpPr>
          <p:cNvPr id="29700" name="Line 9"/>
          <p:cNvSpPr>
            <a:spLocks noChangeShapeType="1"/>
          </p:cNvSpPr>
          <p:nvPr/>
        </p:nvSpPr>
        <p:spPr bwMode="auto">
          <a:xfrm>
            <a:off x="0" y="65532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01" name="AutoShape 10"/>
          <p:cNvSpPr>
            <a:spLocks noChangeArrowheads="1"/>
          </p:cNvSpPr>
          <p:nvPr/>
        </p:nvSpPr>
        <p:spPr bwMode="auto">
          <a:xfrm>
            <a:off x="5791200" y="1143000"/>
            <a:ext cx="1981200" cy="228600"/>
          </a:xfrm>
          <a:prstGeom prst="rightArrow">
            <a:avLst>
              <a:gd name="adj1" fmla="val 50000"/>
              <a:gd name="adj2" fmla="val 21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600">
              <a:latin typeface="Tahoma" pitchFamily="34" charset="0"/>
              <a:cs typeface="Arial" charset="0"/>
            </a:endParaRPr>
          </a:p>
        </p:txBody>
      </p:sp>
      <p:sp>
        <p:nvSpPr>
          <p:cNvPr id="29702" name="AutoShape 11"/>
          <p:cNvSpPr>
            <a:spLocks noChangeArrowheads="1"/>
          </p:cNvSpPr>
          <p:nvPr/>
        </p:nvSpPr>
        <p:spPr bwMode="auto">
          <a:xfrm rot="-2123562">
            <a:off x="7586663" y="5700713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600">
              <a:latin typeface="Tahoma" pitchFamily="34" charset="0"/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267200" y="8382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 charset="0"/>
              <a:buChar char="•"/>
            </a:pPr>
            <a:endParaRPr lang="en-GB" sz="2000" b="1">
              <a:latin typeface="Tahoma" pitchFamily="34" charset="0"/>
              <a:cs typeface="Arial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 charset="0"/>
              <a:buNone/>
            </a:pPr>
            <a:r>
              <a:rPr lang="en-GB" sz="2000" b="1">
                <a:latin typeface="Tahoma" pitchFamily="34" charset="0"/>
                <a:cs typeface="Arial" charset="0"/>
              </a:rPr>
              <a:t>GOALS</a:t>
            </a:r>
            <a:endParaRPr lang="sl-SI" sz="2000">
              <a:latin typeface="Tahoma" pitchFamily="34" charset="0"/>
              <a:cs typeface="Arial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495800" y="601980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GB" sz="2000" b="1">
                <a:latin typeface="Tahoma" pitchFamily="34" charset="0"/>
                <a:cs typeface="Arial" charset="0"/>
              </a:rPr>
              <a:t>ORGANIZATION</a:t>
            </a:r>
            <a:endParaRPr lang="sl-SI" sz="2000">
              <a:latin typeface="Tahoma" pitchFamily="34" charset="0"/>
              <a:cs typeface="Arial" charset="0"/>
            </a:endParaRP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0" y="7620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sl-SI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E.R.M.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194550" cy="86995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E.R.M. – BASIC DEFINITIONS</a:t>
            </a:r>
            <a:endParaRPr lang="en-US" sz="32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229600" cy="52578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b="1" smtClean="0">
                <a:solidFill>
                  <a:srgbClr val="FF9933"/>
                </a:solidFill>
                <a:latin typeface="Trebuchet MS" pitchFamily="34" charset="0"/>
              </a:rPr>
              <a:t>EXECUTIVE SPONSOR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A Key Senior Manager, respected by both the CEO and Chairman, with clear authority able to influence key business managers to get their staff involved and committed. 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b="1" smtClean="0">
                <a:solidFill>
                  <a:srgbClr val="FF9933"/>
                </a:solidFill>
                <a:latin typeface="Trebuchet MS" pitchFamily="34" charset="0"/>
              </a:rPr>
              <a:t>RISK CHAMPION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T</a:t>
            </a: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he Risk Champion acts as a change agent in the E.R.M. process, i.e. Key Business Area Managers.</a:t>
            </a: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b="1" smtClean="0">
                <a:solidFill>
                  <a:srgbClr val="FF9933"/>
                </a:solidFill>
                <a:latin typeface="Trebuchet MS" pitchFamily="34" charset="0"/>
              </a:rPr>
              <a:t>RISK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The</a:t>
            </a:r>
            <a:r>
              <a:rPr lang="el-GR" sz="200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threat or probability that an action or event will </a:t>
            </a:r>
            <a:r>
              <a:rPr lang="en-GB" sz="2000" i="1" smtClean="0">
                <a:solidFill>
                  <a:schemeClr val="tx1"/>
                </a:solidFill>
                <a:latin typeface="Trebuchet MS" pitchFamily="34" charset="0"/>
              </a:rPr>
              <a:t>adversely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or </a:t>
            </a:r>
            <a:r>
              <a:rPr lang="en-GB" sz="2000" i="1" smtClean="0">
                <a:solidFill>
                  <a:schemeClr val="tx1"/>
                </a:solidFill>
                <a:latin typeface="Trebuchet MS" pitchFamily="34" charset="0"/>
              </a:rPr>
              <a:t>beneficially</a:t>
            </a:r>
            <a:r>
              <a:rPr lang="en-GB" sz="2000" smtClean="0">
                <a:solidFill>
                  <a:schemeClr val="tx1"/>
                </a:solidFill>
                <a:latin typeface="Trebuchet MS" pitchFamily="34" charset="0"/>
              </a:rPr>
              <a:t> affect an organization’s ability to achieve its objectives</a:t>
            </a:r>
            <a:r>
              <a:rPr lang="el-GR" sz="200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GB" sz="2000" b="1" smtClean="0">
                <a:solidFill>
                  <a:srgbClr val="FF9933"/>
                </a:solidFill>
                <a:latin typeface="Trebuchet MS" pitchFamily="34" charset="0"/>
              </a:rPr>
              <a:t>RISK APPETITE</a:t>
            </a: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r>
              <a:rPr lang="en-US" sz="2000" smtClean="0">
                <a:solidFill>
                  <a:schemeClr val="tx1"/>
                </a:solidFill>
                <a:latin typeface="Trebuchet MS" pitchFamily="34" charset="0"/>
              </a:rPr>
              <a:t>The amount of risk exposure, or potential adverse impact from an event, that the organization is willing to accept/retain.</a:t>
            </a: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00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000" smtClean="0">
              <a:latin typeface="Trebuchet MS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buFontTx/>
              <a:buNone/>
            </a:pPr>
            <a:endParaRPr lang="en-GB" sz="2000" smtClean="0">
              <a:solidFill>
                <a:srgbClr val="000099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UST INSURANCE AND REINSURANCE. FINAL TEMPLATE OF POWER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851</Words>
  <Application>Microsoft Office PowerPoint</Application>
  <PresentationFormat>On-screen Show (4:3)</PresentationFormat>
  <Paragraphs>266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Trebuchet MS</vt:lpstr>
      <vt:lpstr>Tahoma</vt:lpstr>
      <vt:lpstr>Wingdings</vt:lpstr>
      <vt:lpstr>TRUST INSURANCE AND REINSURANCE. FINAL TEMPLATE OF POWERPOINT</vt:lpstr>
      <vt:lpstr>TRUST INSURANCE AND REINSURANCE. FINAL TEMPLATE OF POWERPOINT</vt:lpstr>
      <vt:lpstr>TRUST INSURANCE AND REINSURANCE. FINAL TEMPLATE OF POWERPOINT</vt:lpstr>
      <vt:lpstr>TRUST INSURANCE AND REINSURANCE. FINAL TEMPLATE OF POWERPOINT</vt:lpstr>
      <vt:lpstr>                                     Be CLOSE to RISKS</vt:lpstr>
      <vt:lpstr>  BUSINESS WORLD OF  (RE) SURPRISES</vt:lpstr>
      <vt:lpstr>Slide 3</vt:lpstr>
      <vt:lpstr>Slide 4</vt:lpstr>
      <vt:lpstr>Slide 5</vt:lpstr>
      <vt:lpstr>CHALLENGES  FOR  (RE)INSURANCE  </vt:lpstr>
      <vt:lpstr>ENTERPRISE RISK MANAGEMENT = E.R.M.</vt:lpstr>
      <vt:lpstr>Slide 8</vt:lpstr>
      <vt:lpstr>E.R.M. – BASIC DEFINITIONS</vt:lpstr>
      <vt:lpstr>E.R.M. – BASIC DEFINITIONS</vt:lpstr>
      <vt:lpstr> PARTICIPANS IN AN E.R.M. PROGRAM</vt:lpstr>
      <vt:lpstr> </vt:lpstr>
      <vt:lpstr>        WHY THE NEED FOR E.R.M.?</vt:lpstr>
      <vt:lpstr>        WHAT IS THE GOAL OF E.R.M.?</vt:lpstr>
      <vt:lpstr>                E.R.M. CHALLENGES</vt:lpstr>
      <vt:lpstr> WHAT MUST BE DONE?</vt:lpstr>
      <vt:lpstr>Slide 17</vt:lpstr>
      <vt:lpstr>   TRUST RE UWR SUMMARY y 2011</vt:lpstr>
      <vt:lpstr>   TRUST RE CONTACTS </vt:lpstr>
      <vt:lpstr>Thank You for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MichelleI</dc:creator>
  <cp:lastModifiedBy>Sinisal</cp:lastModifiedBy>
  <cp:revision>406</cp:revision>
  <dcterms:created xsi:type="dcterms:W3CDTF">2010-09-07T08:49:32Z</dcterms:created>
  <dcterms:modified xsi:type="dcterms:W3CDTF">2011-04-08T07:02:44Z</dcterms:modified>
</cp:coreProperties>
</file>